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22" r:id="rId3"/>
    <p:sldId id="357" r:id="rId4"/>
    <p:sldId id="388" r:id="rId5"/>
    <p:sldId id="323" r:id="rId6"/>
    <p:sldId id="392" r:id="rId7"/>
    <p:sldId id="389" r:id="rId8"/>
    <p:sldId id="360" r:id="rId9"/>
    <p:sldId id="387" r:id="rId10"/>
    <p:sldId id="391" r:id="rId11"/>
    <p:sldId id="383" r:id="rId12"/>
    <p:sldId id="361" r:id="rId13"/>
    <p:sldId id="362" r:id="rId14"/>
    <p:sldId id="363" r:id="rId15"/>
    <p:sldId id="390" r:id="rId16"/>
    <p:sldId id="364" r:id="rId17"/>
    <p:sldId id="365" r:id="rId18"/>
    <p:sldId id="366" r:id="rId19"/>
    <p:sldId id="381" r:id="rId20"/>
    <p:sldId id="324" r:id="rId21"/>
    <p:sldId id="384" r:id="rId22"/>
    <p:sldId id="358" r:id="rId23"/>
    <p:sldId id="385" r:id="rId24"/>
    <p:sldId id="328" r:id="rId25"/>
    <p:sldId id="386" r:id="rId26"/>
    <p:sldId id="333" r:id="rId27"/>
    <p:sldId id="339" r:id="rId28"/>
    <p:sldId id="368" r:id="rId29"/>
    <p:sldId id="337" r:id="rId30"/>
    <p:sldId id="369" r:id="rId31"/>
    <p:sldId id="342" r:id="rId32"/>
    <p:sldId id="370" r:id="rId33"/>
    <p:sldId id="338" r:id="rId34"/>
    <p:sldId id="371" r:id="rId35"/>
    <p:sldId id="372" r:id="rId36"/>
    <p:sldId id="374" r:id="rId37"/>
    <p:sldId id="375" r:id="rId38"/>
    <p:sldId id="373" r:id="rId39"/>
    <p:sldId id="376" r:id="rId40"/>
    <p:sldId id="377" r:id="rId41"/>
    <p:sldId id="378" r:id="rId42"/>
    <p:sldId id="379" r:id="rId43"/>
    <p:sldId id="380" r:id="rId44"/>
    <p:sldId id="35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89" autoAdjust="0"/>
    <p:restoredTop sz="94660"/>
  </p:normalViewPr>
  <p:slideViewPr>
    <p:cSldViewPr snapToGrid="0">
      <p:cViewPr varScale="1">
        <p:scale>
          <a:sx n="96" d="100"/>
          <a:sy n="96" d="100"/>
        </p:scale>
        <p:origin x="42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63A99-3C6D-4A17-AA5B-57DBBAAA706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A5FD0-5F7B-4A99-A63B-BC74F1E4956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hyperlink" Target="https://ifttt.com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thingspeak.com/channels/new" TargetMode="External"/><Relationship Id="rId1" Type="http://schemas.openxmlformats.org/officeDocument/2006/relationships/hyperlink" Target="file:///E:\IoT%20&amp;amp;%20Ungdung\thingspeak.com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b="1" dirty="0" err="1">
                <a:latin typeface="Arial" panose="02080604020202020204" pitchFamily="34" charset="0"/>
              </a:rPr>
              <a:t>Môn</a:t>
            </a:r>
            <a:r>
              <a:rPr lang="en-US" altLang="en-US" sz="4000" b="1" dirty="0">
                <a:latin typeface="Arial" panose="02080604020202020204" pitchFamily="34" charset="0"/>
              </a:rPr>
              <a:t> </a:t>
            </a:r>
            <a:r>
              <a:rPr lang="en-US" altLang="en-US" sz="4000" b="1" dirty="0" err="1">
                <a:latin typeface="Arial" panose="02080604020202020204" pitchFamily="34" charset="0"/>
              </a:rPr>
              <a:t>học</a:t>
            </a:r>
            <a:r>
              <a:rPr lang="en-US" altLang="en-US" sz="4000" b="1" dirty="0">
                <a:latin typeface="Arial" panose="02080604020202020204" pitchFamily="34" charset="0"/>
              </a:rPr>
              <a:t>: IoT </a:t>
            </a:r>
            <a:r>
              <a:rPr lang="en-US" altLang="en-US" sz="4000" b="1" dirty="0" err="1">
                <a:latin typeface="Arial" panose="02080604020202020204" pitchFamily="34" charset="0"/>
              </a:rPr>
              <a:t>và</a:t>
            </a:r>
            <a:r>
              <a:rPr lang="en-US" altLang="en-US" sz="4000" b="1" dirty="0">
                <a:latin typeface="Arial" panose="02080604020202020204" pitchFamily="34" charset="0"/>
              </a:rPr>
              <a:t> </a:t>
            </a:r>
            <a:r>
              <a:rPr lang="en-US" altLang="en-US" sz="4000" b="1" dirty="0" err="1">
                <a:latin typeface="Arial" panose="02080604020202020204" pitchFamily="34" charset="0"/>
              </a:rPr>
              <a:t>Ứng</a:t>
            </a:r>
            <a:r>
              <a:rPr lang="en-US" altLang="en-US" sz="4000" b="1" dirty="0">
                <a:latin typeface="Arial" panose="02080604020202020204" pitchFamily="34" charset="0"/>
              </a:rPr>
              <a:t> </a:t>
            </a:r>
            <a:r>
              <a:rPr lang="en-US" altLang="en-US" sz="4000" b="1" dirty="0" err="1">
                <a:latin typeface="Arial" panose="02080604020202020204" pitchFamily="34" charset="0"/>
              </a:rPr>
              <a:t>dụng</a:t>
            </a:r>
            <a:endParaRPr lang="en-US" altLang="en-US" sz="2200" b="1" dirty="0"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524225" y="1469875"/>
            <a:ext cx="10360499" cy="1122251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9pPr>
          </a:lstStyle>
          <a:p>
            <a:pPr marL="224155" indent="-224155" algn="ctr" eaLnBrk="1" hangingPunct="1">
              <a:defRPr/>
            </a:pPr>
            <a:r>
              <a:rPr lang="en-US" altLang="en-US" sz="2500" b="1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Triển</a:t>
            </a:r>
            <a:r>
              <a:rPr lang="en-US" altLang="en-US" sz="2500" b="1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2500" b="1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khai</a:t>
            </a:r>
            <a:r>
              <a:rPr lang="en-US" altLang="en-US" sz="2500" b="1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2500" b="1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hệ</a:t>
            </a:r>
            <a:r>
              <a:rPr lang="en-US" altLang="en-US" sz="2500" b="1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2500" b="1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thống</a:t>
            </a:r>
            <a:r>
              <a:rPr lang="en-US" altLang="en-US" sz="2500" b="1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2500" b="1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IoT</a:t>
            </a:r>
            <a:r>
              <a:rPr lang="en-US" altLang="en-US" sz="2500" b="1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2500" b="1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cho</a:t>
            </a:r>
            <a:r>
              <a:rPr lang="en-US" altLang="en-US" sz="2500" b="1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2500" b="1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cảnh</a:t>
            </a:r>
            <a:r>
              <a:rPr lang="en-US" altLang="en-US" sz="2500" b="1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2500" b="1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báo</a:t>
            </a:r>
            <a:r>
              <a:rPr lang="en-US" altLang="en-US" sz="2500" b="1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2500" b="1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cháy</a:t>
            </a:r>
            <a:r>
              <a:rPr lang="en-US" altLang="en-US" sz="2500" b="1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2500" b="1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tự</a:t>
            </a:r>
            <a:r>
              <a:rPr lang="en-US" altLang="en-US" sz="2500" b="1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2500" b="1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động</a:t>
            </a:r>
            <a:r>
              <a:rPr lang="en-US" altLang="en-US" sz="2500" b="1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2500" b="1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trong</a:t>
            </a:r>
            <a:r>
              <a:rPr lang="en-US" altLang="en-US" sz="2500" b="1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2500" b="1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môi</a:t>
            </a:r>
            <a:r>
              <a:rPr lang="en-US" altLang="en-US" sz="2500" b="1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2500" b="1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trường</a:t>
            </a:r>
            <a:r>
              <a:rPr lang="en-US" altLang="en-US" sz="2500" b="1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2500" b="1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mạng</a:t>
            </a:r>
            <a:r>
              <a:rPr lang="en-US" altLang="en-US" sz="2500" b="1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2500" b="1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không</a:t>
            </a:r>
            <a:r>
              <a:rPr lang="en-US" altLang="en-US" sz="2500" b="1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2500" b="1" dirty="0" err="1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dây</a:t>
            </a:r>
            <a:r>
              <a:rPr lang="en-US" altLang="en-US" sz="2500" b="1" dirty="0" smtClean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endParaRPr lang="en-US" altLang="en-US" sz="2500" b="1" dirty="0">
              <a:solidFill>
                <a:schemeClr val="bg2">
                  <a:lumMod val="10000"/>
                </a:schemeClr>
              </a:solidFill>
              <a:latin typeface="Arial" panose="0208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Cài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đặt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môi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trường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Arduino</a:t>
            </a:r>
            <a:endParaRPr lang="en-US" altLang="en-US" sz="4000" b="1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2469" y="1774795"/>
            <a:ext cx="8045927" cy="4771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18954" y="1312332"/>
            <a:ext cx="7316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Download software: https://www.arduino.cc/en/software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Cài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đặt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môi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trường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Arduino (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tt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)</a:t>
            </a:r>
            <a:endParaRPr lang="en-US" altLang="en-US" sz="4000" b="1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75164" y="1312332"/>
            <a:ext cx="10512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Download software: https://www.arduino.cc/en/software/OldSoftwareReleases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1747" y="1749846"/>
            <a:ext cx="8348505" cy="50446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Cài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đặt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môi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trường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Arduino (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)</a:t>
            </a:r>
            <a:endParaRPr lang="en-US" altLang="en-US" sz="4000" b="1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75164" y="1312332"/>
            <a:ext cx="10512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4284" y="2197442"/>
            <a:ext cx="4016088" cy="27586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756" y="2197442"/>
            <a:ext cx="4016088" cy="27586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26340" y="23963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Giao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diện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chính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của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Arduino</a:t>
            </a:r>
            <a:endParaRPr lang="en-US" altLang="en-US" sz="4000" b="1" dirty="0">
              <a:solidFill>
                <a:schemeClr val="tx1"/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516" y="1638300"/>
            <a:ext cx="3684073" cy="50109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949" y="1921040"/>
            <a:ext cx="4912274" cy="47894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367" y="1501941"/>
            <a:ext cx="5685013" cy="24995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61513" y="235557"/>
            <a:ext cx="9144000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Khai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báo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ID/ PASSWORD (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kênh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)</a:t>
            </a:r>
            <a:b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</a:b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trên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Arduino</a:t>
            </a:r>
            <a:endParaRPr lang="en-US" altLang="en-US" sz="4000" b="1" dirty="0">
              <a:solidFill>
                <a:schemeClr val="tx1"/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8137" y="1550067"/>
            <a:ext cx="7813442" cy="3435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81000"/>
            <a:ext cx="9144000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Cài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đặt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Thư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viện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Arduino</a:t>
            </a:r>
            <a:b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</a:br>
            <a:r>
              <a:rPr lang="en-US" altLang="en-US" sz="16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https://arduino.esp8266.com/stable/package_esp8266com_index.json </a:t>
            </a:r>
            <a:endParaRPr lang="en-US" altLang="en-US" sz="1600" b="1" dirty="0">
              <a:solidFill>
                <a:schemeClr val="tx1"/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218" y="1386663"/>
            <a:ext cx="5380964" cy="40846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513" y="1479026"/>
            <a:ext cx="5301672" cy="40846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810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Chọn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loại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board Arduino </a:t>
            </a:r>
            <a:endParaRPr lang="en-US" altLang="en-US" sz="4000" b="1" dirty="0">
              <a:solidFill>
                <a:schemeClr val="tx1"/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2217" y="1560946"/>
            <a:ext cx="8192655" cy="46083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41301"/>
            <a:ext cx="9652000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Thiết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lập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cổng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COM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giữa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Arduino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và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máy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tính</a:t>
            </a:r>
            <a:endParaRPr lang="en-US" altLang="en-US" sz="4000" b="1" dirty="0">
              <a:solidFill>
                <a:schemeClr val="tx1"/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28671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41301"/>
            <a:ext cx="9652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Cài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đặt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Driver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thiết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bị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giao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tiếp</a:t>
            </a:r>
            <a:endParaRPr lang="en-US" altLang="en-US" sz="4000" b="1" dirty="0">
              <a:solidFill>
                <a:schemeClr val="tx1"/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6525" y="1295815"/>
            <a:ext cx="6479583" cy="54980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Đăng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ký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MQTT Cloud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để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kết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nối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thiết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bị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293092" y="1219200"/>
            <a:ext cx="6096000" cy="487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76200" lvl="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Đăng </a:t>
            </a:r>
            <a:r>
              <a:rPr lang="vi-VN" sz="24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24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vi-VN" sz="24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thingspeak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.com</a:t>
            </a:r>
            <a:r>
              <a:rPr lang="vi-VN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và tạo kết nối.</a:t>
            </a:r>
            <a:endParaRPr lang="en-US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618" y="1675286"/>
            <a:ext cx="11396860" cy="48261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293090" y="109682"/>
            <a:ext cx="10224655" cy="838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4155" indent="-224155"/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LAB DEMO GIÁM</a:t>
            </a:r>
            <a:r>
              <a:rPr lang="vi-VN" sz="4000" b="1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SÁT</a:t>
            </a:r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:</a:t>
            </a:r>
            <a:r>
              <a:rPr lang="vi-VN" sz="4000" b="1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NHIỆT ĐỘ</a:t>
            </a:r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, Đ</a:t>
            </a:r>
            <a:r>
              <a:rPr lang="vi-VN" sz="4000" b="1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Ộ ẨM</a:t>
            </a:r>
            <a:endParaRPr lang="en-US" altLang="en-US" sz="4000" b="1" dirty="0">
              <a:solidFill>
                <a:schemeClr val="bg2">
                  <a:lumMod val="10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53263" y="1125682"/>
            <a:ext cx="10360499" cy="118340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9pPr>
          </a:lstStyle>
          <a:p>
            <a:pPr marL="224155" indent="-224155" algn="ctr" eaLnBrk="1" hangingPunct="1">
              <a:defRPr/>
            </a:pPr>
            <a:endParaRPr lang="en-US" altLang="en-US" sz="2500" b="1" dirty="0">
              <a:solidFill>
                <a:schemeClr val="bg2">
                  <a:lumMod val="10000"/>
                </a:schemeClr>
              </a:solidFill>
              <a:latin typeface="Arial" panose="02080604020202020204" pitchFamily="34" charset="0"/>
            </a:endParaRPr>
          </a:p>
          <a:p>
            <a:pPr marL="224155" indent="-224155" eaLnBrk="1" hangingPunct="1">
              <a:defRPr/>
            </a:pPr>
            <a:r>
              <a:rPr lang="en-US" altLang="en-US" sz="2500" b="1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  </a:t>
            </a:r>
            <a:r>
              <a:rPr lang="en-US" altLang="en-US" sz="2500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2500" b="1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Sơ</a:t>
            </a:r>
            <a:r>
              <a:rPr lang="en-US" altLang="en-US" sz="2500" b="1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2500" b="1" dirty="0" err="1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đồ</a:t>
            </a:r>
            <a:r>
              <a:rPr lang="en-US" altLang="en-US" sz="2500" b="1" dirty="0">
                <a:solidFill>
                  <a:schemeClr val="bg2">
                    <a:lumMod val="10000"/>
                  </a:schemeClr>
                </a:solidFill>
                <a:latin typeface="Arial" panose="02080604020202020204" pitchFamily="34" charset="0"/>
              </a:rPr>
              <a:t>:</a:t>
            </a:r>
            <a:endParaRPr lang="en-US" altLang="en-US" sz="2800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  <a:p>
            <a:pPr eaLnBrk="1" hangingPunct="1">
              <a:defRPr/>
            </a:pPr>
            <a:endParaRPr lang="en-US" altLang="en-US" sz="4000" dirty="0">
              <a:latin typeface="Arial" panose="0208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263" y="2299250"/>
            <a:ext cx="10802083" cy="20914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711237" y="521514"/>
            <a:ext cx="8046878" cy="487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76200" lvl="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Đăng ký</a:t>
            </a:r>
            <a:r>
              <a:rPr lang="vi-VN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24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thingspeak </a:t>
            </a:r>
            <a:r>
              <a:rPr lang="vi-VN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và tạo kết </a:t>
            </a:r>
            <a:r>
              <a:rPr lang="vi-VN" sz="24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24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24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Email</a:t>
            </a:r>
            <a:r>
              <a:rPr lang="vi-VN" sz="24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592" y="1460800"/>
            <a:ext cx="11695588" cy="24307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Thiết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lập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kênh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: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Nhiệt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độ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,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độ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ẩm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23965" y="1367822"/>
            <a:ext cx="6096000" cy="487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76200" lvl="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 1 </a:t>
            </a:r>
            <a:r>
              <a:rPr lang="en-US" sz="2400" dirty="0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</a:t>
            </a:r>
            <a:r>
              <a:rPr lang="vi-VN" sz="2400" dirty="0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channel</a:t>
            </a:r>
            <a:r>
              <a:rPr lang="vi-VN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430" y="2420283"/>
            <a:ext cx="5416551" cy="35734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538" y="2347598"/>
            <a:ext cx="4620378" cy="3646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Tạo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kênh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: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Nhiệt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độ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,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độ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ẩm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(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)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38936" y="1410031"/>
            <a:ext cx="2857488" cy="487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76200" lvl="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 dirty="0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vi-VN" sz="2400" dirty="0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ạo </a:t>
            </a:r>
            <a:r>
              <a:rPr lang="vi-VN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</a:t>
            </a:r>
            <a:r>
              <a:rPr lang="vi-VN" sz="2400" dirty="0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channel.</a:t>
            </a:r>
            <a:endParaRPr lang="en-US" sz="24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8652" y="1536701"/>
            <a:ext cx="7835216" cy="51184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Giao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diện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quản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lý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kênh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.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1" y="1634835"/>
            <a:ext cx="8765310" cy="48505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1636" y="1237673"/>
            <a:ext cx="8765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https://thingspeak.com/channels/1848057/private_show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Giao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diện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quản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lý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kênh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(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tt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)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31636" y="1237673"/>
            <a:ext cx="8765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https://thingspeak.com/channels/1848057/private_show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625477"/>
            <a:ext cx="7897776" cy="5191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Tạo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thông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tin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kết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nối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thiết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bị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với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kênh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4133" y="1294918"/>
            <a:ext cx="5540220" cy="55630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43" y="63500"/>
            <a:ext cx="10998489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MQTT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kết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nối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giữa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8266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và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cloud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5368" y="1289857"/>
            <a:ext cx="4804305" cy="51465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Thông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tin MQTT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kết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nối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giữa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8266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và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cloud(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)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124" y="1580990"/>
            <a:ext cx="10973751" cy="3696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kết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nối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giữa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ESP8266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và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cloud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(API)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8775" y="1019665"/>
            <a:ext cx="5828307" cy="583833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Khai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báo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MQTT secrets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1102" y="1536701"/>
            <a:ext cx="7114317" cy="35025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marL="342900" marR="76200" lvl="0" indent="-34290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200"/>
              <a:buFont typeface="Times New Roman" panose="02020603050405020304" pitchFamily="18" charset="0"/>
              <a:buChar char="-"/>
            </a:pPr>
            <a:r>
              <a:rPr lang="en-US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Mạch</a:t>
            </a: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0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Esp8266</a:t>
            </a:r>
            <a:r>
              <a:rPr lang="en-US" sz="40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</a:t>
            </a:r>
            <a:r>
              <a:rPr lang="en-US" sz="40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Cảm biến </a:t>
            </a:r>
            <a:r>
              <a:rPr lang="vi-VN" sz="40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dht11</a:t>
            </a:r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altLang="en-US" sz="4000" b="1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19663" b="7071"/>
          <a:stretch>
            <a:fillRect/>
          </a:stretch>
        </p:blipFill>
        <p:spPr>
          <a:xfrm>
            <a:off x="822035" y="1348508"/>
            <a:ext cx="10732655" cy="5410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Khai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báo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thư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viện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27564" y="222149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#include "</a:t>
            </a:r>
            <a:r>
              <a:rPr lang="en-US" sz="2400" dirty="0" err="1"/>
              <a:t>EspMQTTClient.h</a:t>
            </a:r>
            <a:r>
              <a:rPr lang="en-US" sz="2400" dirty="0"/>
              <a:t>"</a:t>
            </a:r>
            <a:endParaRPr lang="en-US" sz="2400" dirty="0"/>
          </a:p>
          <a:p>
            <a:r>
              <a:rPr lang="en-US" sz="2400" dirty="0"/>
              <a:t>#include "</a:t>
            </a:r>
            <a:r>
              <a:rPr lang="en-US" sz="2400" dirty="0" err="1"/>
              <a:t>mqtt_secrets.h</a:t>
            </a:r>
            <a:r>
              <a:rPr lang="en-US" sz="2400" dirty="0"/>
              <a:t>"</a:t>
            </a:r>
            <a:endParaRPr lang="en-US" sz="2400" dirty="0"/>
          </a:p>
          <a:p>
            <a:r>
              <a:rPr lang="en-US" sz="2400" dirty="0"/>
              <a:t>#include "</a:t>
            </a:r>
            <a:r>
              <a:rPr lang="en-US" sz="2400" dirty="0" err="1"/>
              <a:t>DHT.h</a:t>
            </a:r>
            <a:r>
              <a:rPr lang="en-US" sz="2400" dirty="0"/>
              <a:t>"</a:t>
            </a:r>
            <a:endParaRPr lang="en-US" sz="2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Qúa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trình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nạp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coding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/>
          <a:srcRect b="7805"/>
          <a:stretch>
            <a:fillRect/>
          </a:stretch>
        </p:blipFill>
        <p:spPr>
          <a:xfrm>
            <a:off x="1736436" y="1671782"/>
            <a:ext cx="8940800" cy="463665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11282"/>
            <a:ext cx="10349132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Kết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quả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giám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sát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được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nhiệt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độ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và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độ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ẩm</a:t>
            </a:r>
            <a:b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</a:br>
            <a:r>
              <a:rPr lang="en-US" sz="2000" dirty="0"/>
              <a:t>https://thingspeak.com/channels/1848057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9308" y="1158156"/>
            <a:ext cx="8272987" cy="563634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16048" y="314827"/>
            <a:ext cx="10349132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IFTTT -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Khai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báo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sự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kiện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gửi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email;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và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giao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tiếp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Cloud</a:t>
            </a:r>
            <a:endParaRPr lang="en-US" altLang="en-US" sz="4000" dirty="0">
              <a:solidFill>
                <a:srgbClr val="C00000"/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122947" y="144044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"/>
              </a:rPr>
              <a:t>https://ifttt.com/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API </a:t>
            </a:r>
            <a:r>
              <a:rPr lang="en-US" dirty="0" err="1">
                <a:solidFill>
                  <a:srgbClr val="FF0000"/>
                </a:solidFill>
              </a:rPr>
              <a:t>liên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cloud </a:t>
            </a:r>
            <a:r>
              <a:rPr lang="en-US" dirty="0" err="1">
                <a:solidFill>
                  <a:srgbClr val="FF0000"/>
                </a:solidFill>
              </a:rPr>
              <a:t>thingpeak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47" y="1572796"/>
            <a:ext cx="6096000" cy="473298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Dịch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vụ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tin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nhắn</a:t>
            </a:r>
            <a:endParaRPr lang="en-US" altLang="en-US" sz="4000" dirty="0">
              <a:solidFill>
                <a:srgbClr val="C00000"/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66477" y="1319049"/>
            <a:ext cx="6284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https://ifttt.com/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0871" y="1821217"/>
            <a:ext cx="6536079" cy="449859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Dịch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v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ụ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tin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nhắn</a:t>
            </a:r>
            <a:endParaRPr lang="en-US" altLang="en-US" sz="4000" dirty="0">
              <a:solidFill>
                <a:srgbClr val="C00000"/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24000" y="15367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https://ifttt.com/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906033"/>
            <a:ext cx="10348857" cy="566215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Khai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báo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b="1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tên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dịch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vụ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tin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nhắn</a:t>
            </a:r>
            <a:endParaRPr lang="en-US" altLang="en-US" sz="4000" dirty="0">
              <a:solidFill>
                <a:srgbClr val="C00000"/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7736" y="1731613"/>
            <a:ext cx="9167654" cy="472480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Thông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báo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qua email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"/>
          <a:srcRect t="3637" r="16137" b="10977"/>
          <a:stretch>
            <a:fillRect/>
          </a:stretch>
        </p:blipFill>
        <p:spPr>
          <a:xfrm>
            <a:off x="2115127" y="1536701"/>
            <a:ext cx="8682182" cy="497244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Thông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36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báo</a:t>
            </a:r>
            <a:r>
              <a:rPr lang="en-US" altLang="en-US" sz="36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qua email</a:t>
            </a:r>
            <a:endParaRPr lang="en-US" altLang="en-US" sz="3600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2772" y="1536701"/>
            <a:ext cx="5479255" cy="560118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Thông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tin email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nhận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cảnh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báo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8036" y="2093905"/>
            <a:ext cx="5684517" cy="44176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Đặc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tả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hệ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thống</a:t>
            </a:r>
            <a:endParaRPr lang="en-US" altLang="en-US" sz="4000" b="1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01864" y="1396210"/>
            <a:ext cx="10925093" cy="5680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76200" lvl="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200"/>
            </a:pPr>
            <a:r>
              <a:rPr lang="en-US" sz="2400" b="1" u="sng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400" b="1" u="sng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u="sng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2400" b="1" u="sng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u="sng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sz="2400" b="1" u="sng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u="sng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2400" b="1" u="sng" dirty="0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sz="2400" b="1" u="sng" dirty="0" smtClean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76200" lvl="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200"/>
            </a:pP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Mạch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Esp8266</a:t>
            </a:r>
            <a:r>
              <a:rPr lang="en-US" sz="24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MQTT cloud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dht11</a:t>
            </a:r>
            <a:endParaRPr lang="en-US" sz="24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7620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200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vi-VN" sz="2400" dirty="0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Cảm </a:t>
            </a:r>
            <a:r>
              <a:rPr lang="vi-VN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biến </a:t>
            </a:r>
            <a:r>
              <a:rPr lang="vi-VN" sz="24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dht11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input: </a:t>
            </a:r>
            <a:r>
              <a:rPr lang="en-US" sz="2400" b="1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Nhiệt</a:t>
            </a:r>
            <a:r>
              <a:rPr lang="en-US" sz="24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4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4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ẩm</a:t>
            </a:r>
            <a:r>
              <a:rPr lang="en-US" sz="24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7620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200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Loa </a:t>
            </a:r>
            <a:r>
              <a:rPr lang="en-US" sz="24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cảnh</a:t>
            </a:r>
            <a:r>
              <a:rPr lang="en-US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+ </a:t>
            </a:r>
            <a:r>
              <a:rPr lang="en-US" sz="24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nguồn</a:t>
            </a:r>
            <a:r>
              <a:rPr lang="en-US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1.0A, </a:t>
            </a:r>
            <a:r>
              <a:rPr lang="en-US" sz="2400" dirty="0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12V + RELAY</a:t>
            </a:r>
            <a:endParaRPr lang="en-US" sz="24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76200" lvl="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200"/>
            </a:pPr>
            <a:r>
              <a:rPr lang="en-US" sz="2400" dirty="0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</a:t>
            </a:r>
            <a:r>
              <a:rPr lang="vi-VN" sz="2400" dirty="0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loud </a:t>
            </a:r>
            <a:r>
              <a:rPr lang="vi-VN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" action="ppaction://hlinkfile"/>
              </a:rPr>
              <a:t>thingspeak</a:t>
            </a:r>
            <a:r>
              <a:rPr lang="en-US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endParaRPr lang="en-US" sz="2400" dirty="0" smtClean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76200" lvl="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200"/>
            </a:pP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+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 qua API; </a:t>
            </a:r>
            <a:endParaRPr lang="en-US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76200" lvl="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200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+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IFTTT.</a:t>
            </a:r>
            <a:endParaRPr lang="en-US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76200" lvl="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200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service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IFTTT: </a:t>
            </a:r>
            <a:endParaRPr lang="en-US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76200" lvl="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200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+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cloud; </a:t>
            </a:r>
            <a:endParaRPr lang="en-US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76200" lvl="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200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+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Gửi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cảnh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vi-VN" sz="2400" dirty="0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email</a:t>
            </a:r>
            <a:r>
              <a:rPr lang="en-US" sz="2400" dirty="0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</a:t>
            </a:r>
            <a:r>
              <a:rPr lang="en-US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kiện</a:t>
            </a:r>
            <a:r>
              <a:rPr lang="en-US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xảy</a:t>
            </a:r>
            <a:r>
              <a:rPr lang="en-US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</a:t>
            </a:r>
            <a:r>
              <a:rPr lang="vi-VN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7620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200"/>
            </a:pPr>
            <a:r>
              <a:rPr lang="en-US" sz="1400" i="1" u="sng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14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i="1" u="sng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ký</a:t>
            </a:r>
            <a:r>
              <a:rPr lang="en-US" sz="1400" i="1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cloud:</a:t>
            </a: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://thingspeak.com/channels/new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76200" lvl="0" indent="-34290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200"/>
              <a:buFont typeface="Times New Roman" panose="02020603050405020304" pitchFamily="18" charset="0"/>
              <a:buChar char="-"/>
            </a:pPr>
            <a:endParaRPr lang="en-US" sz="24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Cloud -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Thiết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lập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cảnh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báo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email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tự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động</a:t>
            </a:r>
            <a:br>
              <a:rPr lang="en-US" altLang="en-US" sz="4000" dirty="0">
                <a:solidFill>
                  <a:srgbClr val="C00000"/>
                </a:solidFill>
                <a:latin typeface="Arial" panose="02080604020202020204" pitchFamily="34" charset="0"/>
              </a:rPr>
            </a:br>
            <a:r>
              <a:rPr lang="en-US" altLang="en-US" sz="1300" dirty="0">
                <a:solidFill>
                  <a:srgbClr val="C00000"/>
                </a:solidFill>
                <a:latin typeface="Arial" panose="02080604020202020204" pitchFamily="34" charset="0"/>
              </a:rPr>
              <a:t>https://maker.ifttt.com/trigger/notify_tem_hum/with/key/m7MiAnpfhcPQuCHhgvelE1jEw8f3Q3Wbd2PrV36FFKE</a:t>
            </a:r>
            <a:endParaRPr lang="en-US" altLang="en-US" sz="1300" dirty="0">
              <a:solidFill>
                <a:srgbClr val="C00000"/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1249" y="1219200"/>
            <a:ext cx="778452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Thiết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lập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cảnh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báo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(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tt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)</a:t>
            </a:r>
            <a:br>
              <a:rPr lang="en-US" altLang="en-US" sz="4000" dirty="0">
                <a:solidFill>
                  <a:srgbClr val="C00000"/>
                </a:solidFill>
                <a:latin typeface="Arial" panose="02080604020202020204" pitchFamily="34" charset="0"/>
              </a:rPr>
            </a:br>
            <a:r>
              <a:rPr lang="en-US" altLang="en-US" sz="1300" dirty="0">
                <a:solidFill>
                  <a:srgbClr val="C00000"/>
                </a:solidFill>
                <a:latin typeface="Arial" panose="02080604020202020204" pitchFamily="34" charset="0"/>
              </a:rPr>
              <a:t>https://maker.ifttt.com/trigger/notify_tem_hum/with/key/m7MiAnpfhcPQuCHhgvelE1jEw8f3Q3Wbd2PrV36FFKE</a:t>
            </a:r>
            <a:endParaRPr lang="en-US" altLang="en-US" sz="1300" dirty="0">
              <a:solidFill>
                <a:srgbClr val="C00000"/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9382" y="1396508"/>
            <a:ext cx="8885185" cy="546149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25116" y="800100"/>
            <a:ext cx="11478126" cy="838200"/>
          </a:xfrm>
        </p:spPr>
        <p:txBody>
          <a:bodyPr anchor="ctr">
            <a:normAutofit fontScale="90000"/>
          </a:bodyPr>
          <a:lstStyle/>
          <a:p>
            <a:r>
              <a:rPr lang="en-US" altLang="en-US" sz="2700" b="1" u="sng" dirty="0" err="1">
                <a:latin typeface="Arial" panose="02080604020202020204" pitchFamily="34" charset="0"/>
              </a:rPr>
              <a:t>Kết</a:t>
            </a:r>
            <a:r>
              <a:rPr lang="en-US" altLang="en-US" sz="2700" b="1" u="sng" dirty="0">
                <a:latin typeface="Arial" panose="02080604020202020204" pitchFamily="34" charset="0"/>
              </a:rPr>
              <a:t> </a:t>
            </a:r>
            <a:r>
              <a:rPr lang="en-US" altLang="en-US" sz="2700" b="1" u="sng" dirty="0" err="1">
                <a:latin typeface="Arial" panose="02080604020202020204" pitchFamily="34" charset="0"/>
              </a:rPr>
              <a:t>quả</a:t>
            </a:r>
            <a:r>
              <a:rPr lang="en-US" altLang="en-US" sz="2700" dirty="0">
                <a:latin typeface="Arial" panose="02080604020202020204" pitchFamily="34" charset="0"/>
              </a:rPr>
              <a:t>:</a:t>
            </a:r>
            <a:br>
              <a:rPr lang="en-US" altLang="en-US" sz="2700" dirty="0" smtClean="0">
                <a:highlight>
                  <a:srgbClr val="FFFF00"/>
                </a:highlight>
                <a:latin typeface="Arial" panose="02080604020202020204" pitchFamily="34" charset="0"/>
              </a:rPr>
            </a:br>
            <a:r>
              <a:rPr lang="en-US" altLang="en-US" sz="2700" dirty="0" smtClean="0">
                <a:latin typeface="Arial" panose="02080604020202020204" pitchFamily="34" charset="0"/>
              </a:rPr>
              <a:t>- </a:t>
            </a:r>
            <a:r>
              <a:rPr lang="en-US" altLang="en-US" sz="2700" dirty="0" err="1">
                <a:latin typeface="Arial" panose="02080604020202020204" pitchFamily="34" charset="0"/>
              </a:rPr>
              <a:t>Gửi</a:t>
            </a:r>
            <a:r>
              <a:rPr lang="en-US" altLang="en-US" sz="2700" dirty="0">
                <a:latin typeface="Arial" panose="02080604020202020204" pitchFamily="34" charset="0"/>
              </a:rPr>
              <a:t> </a:t>
            </a:r>
            <a:r>
              <a:rPr lang="en-US" altLang="en-US" sz="2700" dirty="0" err="1">
                <a:latin typeface="Arial" panose="02080604020202020204" pitchFamily="34" charset="0"/>
              </a:rPr>
              <a:t>cảnh</a:t>
            </a:r>
            <a:r>
              <a:rPr lang="en-US" altLang="en-US" sz="2700" dirty="0">
                <a:latin typeface="Arial" panose="02080604020202020204" pitchFamily="34" charset="0"/>
              </a:rPr>
              <a:t> </a:t>
            </a:r>
            <a:r>
              <a:rPr lang="en-US" altLang="en-US" sz="2700" dirty="0" err="1">
                <a:latin typeface="Arial" panose="02080604020202020204" pitchFamily="34" charset="0"/>
              </a:rPr>
              <a:t>báo</a:t>
            </a:r>
            <a:r>
              <a:rPr lang="en-US" altLang="en-US" sz="2700" dirty="0">
                <a:latin typeface="Arial" panose="02080604020202020204" pitchFamily="34" charset="0"/>
              </a:rPr>
              <a:t> email </a:t>
            </a:r>
            <a:r>
              <a:rPr lang="en-US" altLang="en-US" sz="2700" dirty="0" err="1">
                <a:latin typeface="Arial" panose="02080604020202020204" pitchFamily="34" charset="0"/>
              </a:rPr>
              <a:t>tự</a:t>
            </a:r>
            <a:r>
              <a:rPr lang="en-US" altLang="en-US" sz="2700" dirty="0">
                <a:latin typeface="Arial" panose="02080604020202020204" pitchFamily="34" charset="0"/>
              </a:rPr>
              <a:t> </a:t>
            </a:r>
            <a:r>
              <a:rPr lang="en-US" altLang="en-US" sz="2700" dirty="0" err="1">
                <a:latin typeface="Arial" panose="02080604020202020204" pitchFamily="34" charset="0"/>
              </a:rPr>
              <a:t>động</a:t>
            </a:r>
            <a:r>
              <a:rPr lang="en-US" altLang="en-US" sz="2700" dirty="0">
                <a:latin typeface="Arial" panose="02080604020202020204" pitchFamily="34" charset="0"/>
              </a:rPr>
              <a:t> </a:t>
            </a:r>
            <a:r>
              <a:rPr lang="en-US" altLang="en-US" sz="2700" dirty="0" err="1">
                <a:latin typeface="Arial" panose="02080604020202020204" pitchFamily="34" charset="0"/>
              </a:rPr>
              <a:t>khi</a:t>
            </a:r>
            <a:r>
              <a:rPr lang="en-US" altLang="en-US" sz="2700" dirty="0">
                <a:latin typeface="Arial" panose="02080604020202020204" pitchFamily="34" charset="0"/>
              </a:rPr>
              <a:t> </a:t>
            </a:r>
            <a:r>
              <a:rPr lang="en-US" altLang="en-US" sz="2700" dirty="0" err="1">
                <a:latin typeface="Arial" panose="02080604020202020204" pitchFamily="34" charset="0"/>
              </a:rPr>
              <a:t>sự</a:t>
            </a:r>
            <a:r>
              <a:rPr lang="en-US" altLang="en-US" sz="2700" dirty="0">
                <a:latin typeface="Arial" panose="02080604020202020204" pitchFamily="34" charset="0"/>
              </a:rPr>
              <a:t> </a:t>
            </a:r>
            <a:r>
              <a:rPr lang="en-US" altLang="en-US" sz="2700" dirty="0" err="1">
                <a:latin typeface="Arial" panose="02080604020202020204" pitchFamily="34" charset="0"/>
              </a:rPr>
              <a:t>kiện</a:t>
            </a:r>
            <a:r>
              <a:rPr lang="en-US" altLang="en-US" sz="2700" dirty="0">
                <a:latin typeface="Arial" panose="02080604020202020204" pitchFamily="34" charset="0"/>
              </a:rPr>
              <a:t> </a:t>
            </a:r>
            <a:r>
              <a:rPr lang="en-US" altLang="en-US" sz="2700" dirty="0" err="1">
                <a:latin typeface="Arial" panose="02080604020202020204" pitchFamily="34" charset="0"/>
              </a:rPr>
              <a:t>nhiệt</a:t>
            </a:r>
            <a:r>
              <a:rPr lang="en-US" altLang="en-US" sz="2700" dirty="0">
                <a:latin typeface="Arial" panose="02080604020202020204" pitchFamily="34" charset="0"/>
              </a:rPr>
              <a:t> </a:t>
            </a:r>
            <a:r>
              <a:rPr lang="en-US" altLang="en-US" sz="2700" dirty="0" err="1">
                <a:latin typeface="Arial" panose="02080604020202020204" pitchFamily="34" charset="0"/>
              </a:rPr>
              <a:t>độ</a:t>
            </a:r>
            <a:r>
              <a:rPr lang="en-US" altLang="en-US" sz="2700" dirty="0">
                <a:latin typeface="Arial" panose="02080604020202020204" pitchFamily="34" charset="0"/>
              </a:rPr>
              <a:t> </a:t>
            </a:r>
            <a:r>
              <a:rPr lang="en-US" altLang="en-US" sz="2700" dirty="0" err="1">
                <a:latin typeface="Arial" panose="02080604020202020204" pitchFamily="34" charset="0"/>
              </a:rPr>
              <a:t>hoặc</a:t>
            </a:r>
            <a:r>
              <a:rPr lang="en-US" altLang="en-US" sz="2700" dirty="0">
                <a:latin typeface="Arial" panose="02080604020202020204" pitchFamily="34" charset="0"/>
              </a:rPr>
              <a:t> </a:t>
            </a:r>
            <a:r>
              <a:rPr lang="en-US" altLang="en-US" sz="2700" dirty="0" err="1">
                <a:latin typeface="Arial" panose="02080604020202020204" pitchFamily="34" charset="0"/>
              </a:rPr>
              <a:t>độ</a:t>
            </a:r>
            <a:r>
              <a:rPr lang="en-US" altLang="en-US" sz="2700" dirty="0">
                <a:latin typeface="Arial" panose="02080604020202020204" pitchFamily="34" charset="0"/>
              </a:rPr>
              <a:t> </a:t>
            </a:r>
            <a:r>
              <a:rPr lang="en-US" altLang="en-US" sz="2700" dirty="0" err="1">
                <a:latin typeface="Arial" panose="02080604020202020204" pitchFamily="34" charset="0"/>
              </a:rPr>
              <a:t>ẩm</a:t>
            </a:r>
            <a:r>
              <a:rPr lang="en-US" altLang="en-US" sz="2700" dirty="0">
                <a:latin typeface="Arial" panose="02080604020202020204" pitchFamily="34" charset="0"/>
              </a:rPr>
              <a:t> </a:t>
            </a:r>
            <a:r>
              <a:rPr lang="en-US" altLang="en-US" sz="2700" dirty="0" err="1">
                <a:latin typeface="Arial" panose="02080604020202020204" pitchFamily="34" charset="0"/>
              </a:rPr>
              <a:t>vượt</a:t>
            </a:r>
            <a:r>
              <a:rPr lang="en-US" altLang="en-US" sz="2700" dirty="0">
                <a:latin typeface="Arial" panose="02080604020202020204" pitchFamily="34" charset="0"/>
              </a:rPr>
              <a:t> </a:t>
            </a:r>
            <a:r>
              <a:rPr lang="en-US" altLang="en-US" sz="2700" dirty="0" err="1" smtClean="0">
                <a:latin typeface="Arial" panose="02080604020202020204" pitchFamily="34" charset="0"/>
              </a:rPr>
              <a:t>ngưỡng</a:t>
            </a:r>
            <a:br>
              <a:rPr lang="en-US" altLang="en-US" sz="2700" dirty="0">
                <a:latin typeface="Arial" panose="02080604020202020204" pitchFamily="34" charset="0"/>
              </a:rPr>
            </a:br>
            <a:r>
              <a:rPr lang="en-US" altLang="en-US" sz="2700" dirty="0">
                <a:latin typeface="Arial" panose="02080604020202020204" pitchFamily="34" charset="0"/>
              </a:rPr>
              <a:t>- </a:t>
            </a:r>
            <a:r>
              <a:rPr lang="en-US" altLang="en-US" sz="2700" dirty="0" err="1">
                <a:latin typeface="Arial" panose="02080604020202020204" pitchFamily="34" charset="0"/>
              </a:rPr>
              <a:t>Phát</a:t>
            </a:r>
            <a:r>
              <a:rPr lang="en-US" altLang="en-US" sz="2700" dirty="0">
                <a:latin typeface="Arial" panose="02080604020202020204" pitchFamily="34" charset="0"/>
              </a:rPr>
              <a:t> </a:t>
            </a:r>
            <a:r>
              <a:rPr lang="en-US" altLang="en-US" sz="2700" dirty="0" err="1">
                <a:latin typeface="Arial" panose="02080604020202020204" pitchFamily="34" charset="0"/>
              </a:rPr>
              <a:t>ra</a:t>
            </a:r>
            <a:r>
              <a:rPr lang="en-US" altLang="en-US" sz="2700" dirty="0">
                <a:latin typeface="Arial" panose="02080604020202020204" pitchFamily="34" charset="0"/>
              </a:rPr>
              <a:t> loa </a:t>
            </a:r>
            <a:r>
              <a:rPr lang="en-US" altLang="en-US" sz="2700" dirty="0" err="1">
                <a:latin typeface="Arial" panose="02080604020202020204" pitchFamily="34" charset="0"/>
              </a:rPr>
              <a:t>cảnh</a:t>
            </a:r>
            <a:r>
              <a:rPr lang="en-US" altLang="en-US" sz="2700" dirty="0">
                <a:latin typeface="Arial" panose="02080604020202020204" pitchFamily="34" charset="0"/>
              </a:rPr>
              <a:t> </a:t>
            </a:r>
            <a:r>
              <a:rPr lang="en-US" altLang="en-US" sz="2700" dirty="0" err="1">
                <a:latin typeface="Arial" panose="02080604020202020204" pitchFamily="34" charset="0"/>
              </a:rPr>
              <a:t>báo</a:t>
            </a:r>
            <a:r>
              <a:rPr lang="en-US" altLang="en-US" sz="2700" dirty="0">
                <a:latin typeface="Arial" panose="02080604020202020204" pitchFamily="34" charset="0"/>
              </a:rPr>
              <a:t> </a:t>
            </a:r>
            <a:r>
              <a:rPr lang="en-US" altLang="en-US" sz="2700" dirty="0" err="1">
                <a:latin typeface="Arial" panose="02080604020202020204" pitchFamily="34" charset="0"/>
              </a:rPr>
              <a:t>cháy</a:t>
            </a:r>
            <a:r>
              <a:rPr lang="en-US" altLang="en-US" sz="2700" dirty="0">
                <a:latin typeface="Arial" panose="02080604020202020204" pitchFamily="34" charset="0"/>
              </a:rPr>
              <a:t> qua </a:t>
            </a:r>
            <a:r>
              <a:rPr lang="en-US" altLang="en-US" sz="2700" dirty="0" err="1">
                <a:latin typeface="Arial" panose="02080604020202020204" pitchFamily="34" charset="0"/>
              </a:rPr>
              <a:t>môi</a:t>
            </a:r>
            <a:r>
              <a:rPr lang="en-US" altLang="en-US" sz="2700" dirty="0">
                <a:latin typeface="Arial" panose="02080604020202020204" pitchFamily="34" charset="0"/>
              </a:rPr>
              <a:t> </a:t>
            </a:r>
            <a:r>
              <a:rPr lang="en-US" altLang="en-US" sz="2700" dirty="0" err="1">
                <a:latin typeface="Arial" panose="02080604020202020204" pitchFamily="34" charset="0"/>
              </a:rPr>
              <a:t>trường</a:t>
            </a:r>
            <a:r>
              <a:rPr lang="en-US" altLang="en-US" sz="2700" dirty="0">
                <a:latin typeface="Arial" panose="02080604020202020204" pitchFamily="34" charset="0"/>
              </a:rPr>
              <a:t> </a:t>
            </a:r>
            <a:r>
              <a:rPr lang="en-US" altLang="en-US" sz="2700" dirty="0" err="1">
                <a:latin typeface="Arial" panose="02080604020202020204" pitchFamily="34" charset="0"/>
              </a:rPr>
              <a:t>mạng</a:t>
            </a:r>
            <a:r>
              <a:rPr lang="en-US" altLang="en-US" sz="2700" dirty="0">
                <a:latin typeface="Arial" panose="02080604020202020204" pitchFamily="34" charset="0"/>
              </a:rPr>
              <a:t> </a:t>
            </a:r>
            <a:r>
              <a:rPr lang="en-US" altLang="en-US" sz="2700" dirty="0" err="1">
                <a:latin typeface="Arial" panose="02080604020202020204" pitchFamily="34" charset="0"/>
              </a:rPr>
              <a:t>không</a:t>
            </a:r>
            <a:r>
              <a:rPr lang="en-US" altLang="en-US" sz="2700" dirty="0">
                <a:latin typeface="Arial" panose="02080604020202020204" pitchFamily="34" charset="0"/>
              </a:rPr>
              <a:t> </a:t>
            </a:r>
            <a:r>
              <a:rPr lang="en-US" altLang="en-US" sz="2700" dirty="0" err="1">
                <a:latin typeface="Arial" panose="02080604020202020204" pitchFamily="34" charset="0"/>
              </a:rPr>
              <a:t>dây</a:t>
            </a:r>
            <a:r>
              <a:rPr lang="en-US" altLang="en-US" sz="2700" dirty="0">
                <a:latin typeface="Arial" panose="02080604020202020204" pitchFamily="34" charset="0"/>
              </a:rPr>
              <a:t>.</a:t>
            </a:r>
            <a:br>
              <a:rPr lang="en-US" altLang="en-US" sz="4000" dirty="0">
                <a:solidFill>
                  <a:srgbClr val="C00000"/>
                </a:solidFill>
                <a:latin typeface="Arial" panose="02080604020202020204" pitchFamily="34" charset="0"/>
              </a:rPr>
            </a:br>
            <a:br>
              <a:rPr lang="en-US" altLang="en-US" sz="4000" dirty="0">
                <a:solidFill>
                  <a:srgbClr val="C00000"/>
                </a:solidFill>
                <a:latin typeface="Arial" panose="02080604020202020204" pitchFamily="34" charset="0"/>
              </a:rPr>
            </a:br>
            <a:endParaRPr lang="en-US" altLang="en-US" sz="1300" dirty="0">
              <a:solidFill>
                <a:srgbClr val="C00000"/>
              </a:solidFill>
              <a:latin typeface="Arial" panose="0208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8509" y="1396270"/>
            <a:ext cx="10090294" cy="535441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803400" y="1219200"/>
            <a:ext cx="8585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Kết</a:t>
            </a:r>
            <a:r>
              <a:rPr lang="en-US" alt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alt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quả</a:t>
            </a:r>
            <a:endParaRPr lang="en-US" altLang="en-US" sz="4000" b="1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01864" y="1396210"/>
            <a:ext cx="10925093" cy="4582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76200" lvl="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200"/>
            </a:pP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sz="24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76200" lvl="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200"/>
            </a:pP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(1)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76200" lvl="0" indent="-34290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200"/>
              <a:buFontTx/>
              <a:buChar char="-"/>
            </a:pP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Cảnh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cháy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cảm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biến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nhiệt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cao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hơn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ngưỡng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mặc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kích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Relay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76200" indent="-34290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200"/>
              <a:buFontTx/>
              <a:buChar char="-"/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yêu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cầu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dẫn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(cloud, email, public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kênh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gửi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email,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etc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76200" lvl="0" indent="-34290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200"/>
              <a:buFontTx/>
              <a:buChar char="-"/>
            </a:pP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Cảnh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đèn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led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ẩm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tương</a:t>
            </a:r>
            <a:r>
              <a:rPr lang="en-US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cảnh</a:t>
            </a:r>
            <a:r>
              <a:rPr lang="en-US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cháy</a:t>
            </a:r>
            <a:r>
              <a:rPr lang="en-US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76200" lvl="0" indent="-34290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200"/>
              <a:buFontTx/>
              <a:buChar char="-"/>
            </a:pP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trữ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nhật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ký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nhiệt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ẩm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logfile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(MySQL, SQL)</a:t>
            </a:r>
            <a:endParaRPr lang="en-US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7620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200"/>
            </a:pP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(2) 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Ext: </a:t>
            </a:r>
            <a:r>
              <a:rPr 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ây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App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kích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tưới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tiêu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76200" lvl="0" indent="-34290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200"/>
              <a:buFontTx/>
              <a:buChar char="-"/>
            </a:pPr>
            <a:endParaRPr lang="en-US" sz="2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3999" y="63500"/>
            <a:ext cx="10402957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Nhận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và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gửi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dữ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liệu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của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mạch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nhúng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và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80604020202020204" pitchFamily="34" charset="0"/>
              </a:rPr>
              <a:t> cloud 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9374" y="1327784"/>
            <a:ext cx="6318211" cy="55179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3569" y="1640068"/>
            <a:ext cx="38007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 smtClean="0"/>
              <a:t>Nhận</a:t>
            </a:r>
            <a:r>
              <a:rPr lang="en-US" sz="2500" b="1" dirty="0" smtClean="0"/>
              <a:t> </a:t>
            </a:r>
            <a:r>
              <a:rPr lang="en-US" sz="2500" b="1" dirty="0" err="1" smtClean="0"/>
              <a:t>và</a:t>
            </a:r>
            <a:r>
              <a:rPr lang="en-US" sz="2500" b="1" dirty="0" smtClean="0"/>
              <a:t> </a:t>
            </a:r>
            <a:r>
              <a:rPr lang="en-US" sz="2500" b="1" dirty="0" err="1" smtClean="0"/>
              <a:t>gửi</a:t>
            </a:r>
            <a:r>
              <a:rPr lang="en-US" sz="2500" dirty="0" smtClean="0"/>
              <a:t> </a:t>
            </a:r>
            <a:r>
              <a:rPr lang="en-US" sz="2500" dirty="0" err="1" smtClean="0"/>
              <a:t>dữ</a:t>
            </a:r>
            <a:r>
              <a:rPr lang="en-US" sz="2500" dirty="0" smtClean="0"/>
              <a:t> </a:t>
            </a:r>
            <a:r>
              <a:rPr lang="en-US" sz="2500" dirty="0" err="1" smtClean="0"/>
              <a:t>liệu</a:t>
            </a:r>
            <a:r>
              <a:rPr lang="en-US" sz="2500" dirty="0" smtClean="0"/>
              <a:t> </a:t>
            </a:r>
            <a:r>
              <a:rPr lang="en-US" sz="2500" dirty="0" err="1" smtClean="0"/>
              <a:t>của</a:t>
            </a:r>
            <a:r>
              <a:rPr lang="en-US" sz="2500" dirty="0" smtClean="0"/>
              <a:t> </a:t>
            </a:r>
            <a:r>
              <a:rPr lang="en-US" sz="2500" dirty="0" err="1" smtClean="0"/>
              <a:t>mạch</a:t>
            </a:r>
            <a:r>
              <a:rPr lang="en-US" sz="2500" dirty="0" smtClean="0"/>
              <a:t> </a:t>
            </a:r>
            <a:r>
              <a:rPr lang="en-US" sz="2500" dirty="0" err="1" smtClean="0"/>
              <a:t>nhúng</a:t>
            </a:r>
            <a:r>
              <a:rPr lang="en-US" sz="2500" dirty="0" smtClean="0"/>
              <a:t> </a:t>
            </a:r>
            <a:r>
              <a:rPr lang="en-US" sz="2500" dirty="0" err="1" smtClean="0"/>
              <a:t>và</a:t>
            </a:r>
            <a:r>
              <a:rPr lang="en-US" sz="2500" dirty="0" smtClean="0"/>
              <a:t> cloud </a:t>
            </a:r>
            <a:r>
              <a:rPr lang="en-US" sz="2500" dirty="0" err="1" smtClean="0"/>
              <a:t>được</a:t>
            </a:r>
            <a:r>
              <a:rPr lang="en-US" sz="2500" dirty="0" smtClean="0"/>
              <a:t> </a:t>
            </a:r>
            <a:r>
              <a:rPr lang="en-US" sz="2500" dirty="0" err="1" smtClean="0"/>
              <a:t>giao</a:t>
            </a:r>
            <a:r>
              <a:rPr lang="en-US" sz="2500" dirty="0" smtClean="0"/>
              <a:t> </a:t>
            </a:r>
            <a:r>
              <a:rPr lang="en-US" sz="2500" dirty="0" err="1" smtClean="0"/>
              <a:t>tiếp</a:t>
            </a:r>
            <a:r>
              <a:rPr lang="en-US" sz="2500" dirty="0" smtClean="0"/>
              <a:t> </a:t>
            </a:r>
            <a:r>
              <a:rPr lang="en-US" sz="2500" dirty="0" err="1" smtClean="0"/>
              <a:t>mạng</a:t>
            </a:r>
            <a:r>
              <a:rPr lang="en-US" sz="2500" dirty="0" smtClean="0"/>
              <a:t> </a:t>
            </a:r>
            <a:r>
              <a:rPr lang="en-US" sz="2500" dirty="0" err="1" smtClean="0"/>
              <a:t>không</a:t>
            </a:r>
            <a:r>
              <a:rPr lang="en-US" sz="2500" dirty="0" smtClean="0"/>
              <a:t> </a:t>
            </a:r>
            <a:r>
              <a:rPr lang="en-US" sz="2500" dirty="0" err="1" smtClean="0"/>
              <a:t>dây</a:t>
            </a:r>
            <a:r>
              <a:rPr lang="en-US" sz="2500" dirty="0" smtClean="0"/>
              <a:t> (e.g., </a:t>
            </a:r>
            <a:r>
              <a:rPr lang="en-US" sz="2500" b="1" dirty="0" smtClean="0"/>
              <a:t>Mobile hotspot</a:t>
            </a:r>
            <a:r>
              <a:rPr lang="en-US" sz="2500" dirty="0" smtClean="0"/>
              <a:t>)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marL="342900" marR="76200" lvl="0" indent="-34290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200"/>
              <a:buFont typeface="Times New Roman" panose="02020603050405020304" pitchFamily="18" charset="0"/>
              <a:buChar char="-"/>
            </a:pPr>
            <a:r>
              <a:rPr lang="en-US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Mạch</a:t>
            </a: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0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Esp8266</a:t>
            </a:r>
            <a:r>
              <a:rPr lang="en-US" sz="40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</a:t>
            </a:r>
            <a:r>
              <a:rPr lang="en-US" sz="40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Cảm biến </a:t>
            </a:r>
            <a:r>
              <a:rPr lang="vi-VN" sz="40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dht11</a:t>
            </a:r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altLang="en-US" sz="4000" b="1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"/>
          <a:srcRect t="8754" r="1306" b="16364"/>
          <a:stretch>
            <a:fillRect/>
          </a:stretch>
        </p:blipFill>
        <p:spPr>
          <a:xfrm>
            <a:off x="576325" y="1459345"/>
            <a:ext cx="5076330" cy="5135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16650" r="16240" b="12188"/>
          <a:stretch>
            <a:fillRect/>
          </a:stretch>
        </p:blipFill>
        <p:spPr>
          <a:xfrm>
            <a:off x="6359813" y="1459345"/>
            <a:ext cx="5076330" cy="5152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marL="342900" marR="76200" lvl="0" indent="-34290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200"/>
              <a:buFont typeface="Times New Roman" panose="02020603050405020304" pitchFamily="18" charset="0"/>
              <a:buChar char="-"/>
            </a:pP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 </a:t>
            </a:r>
            <a:r>
              <a:rPr lang="en-US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cảnh</a:t>
            </a: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</a:t>
            </a:r>
            <a:r>
              <a:rPr lang="en-US" sz="40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/>
              <a:t>Time delay</a:t>
            </a:r>
            <a:endParaRPr lang="en-US" altLang="en-US" sz="4000" b="1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/>
          <a:srcRect t="13460" b="12710"/>
          <a:stretch>
            <a:fillRect/>
          </a:stretch>
        </p:blipFill>
        <p:spPr>
          <a:xfrm>
            <a:off x="607261" y="1536701"/>
            <a:ext cx="5143500" cy="50632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160" t="9680" r="8698" b="27290"/>
          <a:stretch>
            <a:fillRect/>
          </a:stretch>
        </p:blipFill>
        <p:spPr>
          <a:xfrm>
            <a:off x="6441241" y="1536701"/>
            <a:ext cx="4276437" cy="43226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marL="342900" marR="76200" lvl="0" indent="-34290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200"/>
              <a:buFont typeface="Times New Roman" panose="02020603050405020304" pitchFamily="18" charset="0"/>
              <a:buChar char="-"/>
            </a:pP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 </a:t>
            </a:r>
            <a:r>
              <a:rPr lang="en-US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cảnh</a:t>
            </a: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</a:t>
            </a:r>
            <a:r>
              <a:rPr lang="en-US" sz="40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/>
              <a:t>Time delay</a:t>
            </a:r>
            <a:endParaRPr lang="en-US" altLang="en-US" sz="4000" b="1" dirty="0">
              <a:solidFill>
                <a:schemeClr val="accent1">
                  <a:lumMod val="75000"/>
                </a:schemeClr>
              </a:solidFill>
              <a:latin typeface="Arial" panose="0208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895" y="1403684"/>
            <a:ext cx="3309457" cy="4989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548" y="1403683"/>
            <a:ext cx="4018547" cy="4989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28484" y="1613920"/>
            <a:ext cx="23902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Dây</a:t>
            </a:r>
            <a:r>
              <a:rPr lang="en-US" dirty="0"/>
              <a:t> </a:t>
            </a:r>
            <a:r>
              <a:rPr lang="en-US" dirty="0" err="1"/>
              <a:t>đỏ</a:t>
            </a:r>
            <a:r>
              <a:rPr lang="en-US" dirty="0"/>
              <a:t> </a:t>
            </a:r>
            <a:r>
              <a:rPr lang="en-US" dirty="0" err="1"/>
              <a:t>loa</a:t>
            </a:r>
            <a:r>
              <a:rPr lang="en-US" dirty="0"/>
              <a:t>- </a:t>
            </a:r>
            <a:r>
              <a:rPr lang="en-US" dirty="0" err="1"/>
              <a:t>đỏ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; </a:t>
            </a:r>
            <a:r>
              <a:rPr lang="en-US" dirty="0" err="1"/>
              <a:t>đen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- </a:t>
            </a:r>
            <a:r>
              <a:rPr lang="en-US" dirty="0" err="1"/>
              <a:t>cổng</a:t>
            </a:r>
            <a:r>
              <a:rPr lang="en-US" dirty="0"/>
              <a:t> com ( Delay); </a:t>
            </a:r>
            <a:r>
              <a:rPr lang="en-US" dirty="0" err="1"/>
              <a:t>đen</a:t>
            </a:r>
            <a:r>
              <a:rPr lang="en-US" dirty="0"/>
              <a:t> </a:t>
            </a:r>
            <a:r>
              <a:rPr lang="en-US" dirty="0" err="1"/>
              <a:t>loa</a:t>
            </a:r>
            <a:r>
              <a:rPr lang="en-US" dirty="0"/>
              <a:t> - </a:t>
            </a:r>
            <a:r>
              <a:rPr lang="en-US" dirty="0" err="1"/>
              <a:t>cổng</a:t>
            </a:r>
            <a:r>
              <a:rPr lang="en-US" dirty="0"/>
              <a:t> no( Delay)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3146</Words>
  <Application>WPS Presentation</Application>
  <PresentationFormat>Widescreen</PresentationFormat>
  <Paragraphs>142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7" baseType="lpstr">
      <vt:lpstr>Arial</vt:lpstr>
      <vt:lpstr>SimSun</vt:lpstr>
      <vt:lpstr>Wingdings</vt:lpstr>
      <vt:lpstr>DejaVu Sans</vt:lpstr>
      <vt:lpstr>Tahoma</vt:lpstr>
      <vt:lpstr>Times New Roman</vt:lpstr>
      <vt:lpstr>Calibri</vt:lpstr>
      <vt:lpstr>Microsoft YaHei</vt:lpstr>
      <vt:lpstr>Droid Sans Fallback</vt:lpstr>
      <vt:lpstr>Arial Unicode MS</vt:lpstr>
      <vt:lpstr>Calibri Light</vt:lpstr>
      <vt:lpstr>Noto Color Emoji</vt:lpstr>
      <vt:lpstr>Noto Sans Symbols2</vt:lpstr>
      <vt:lpstr>Office Theme</vt:lpstr>
      <vt:lpstr>Môn học: IoT và Ứng dụng</vt:lpstr>
      <vt:lpstr>LAB DEMO GIÁM SÁT: NHIỆT ĐỘ, ĐỘ ẨM</vt:lpstr>
      <vt:lpstr>Mạch Esp8266 &amp; Cảm biến dht11 </vt:lpstr>
      <vt:lpstr>Đặc tả hệ thống</vt:lpstr>
      <vt:lpstr>Kết quả</vt:lpstr>
      <vt:lpstr>Nhận và gửi dữ liệu của mạch nhúng và cloud </vt:lpstr>
      <vt:lpstr>Mạch Esp8266 &amp; Cảm biến dht11 </vt:lpstr>
      <vt:lpstr>Loa cảnh báo &amp; Time delay</vt:lpstr>
      <vt:lpstr>Loa cảnh báo &amp; Time delay</vt:lpstr>
      <vt:lpstr>Cài đặt môi trường Arduino</vt:lpstr>
      <vt:lpstr>Cài đặt môi trường Arduino (tt)</vt:lpstr>
      <vt:lpstr>Cài đặt môi trường Arduino (tt)</vt:lpstr>
      <vt:lpstr>Giao diện chính của Arduino</vt:lpstr>
      <vt:lpstr>Khai báo ID/ PASSWORD (kênh)  trên Arduino</vt:lpstr>
      <vt:lpstr>Cài đặt Thư viện Arduino https://arduino.esp8266.com/stable/package_esp8266com_index.json </vt:lpstr>
      <vt:lpstr>Chọn loại board Arduino </vt:lpstr>
      <vt:lpstr>Thiết lập cổng COM giữa Arduino và máy tính</vt:lpstr>
      <vt:lpstr>Cài đặt Driver thiết bị giao tiếp</vt:lpstr>
      <vt:lpstr>Đăng ký MQTT Cloud để kết nối thiết bị</vt:lpstr>
      <vt:lpstr>PowerPoint 演示文稿</vt:lpstr>
      <vt:lpstr>Thiết lập kênh: Nhiệt độ, độ ẩm</vt:lpstr>
      <vt:lpstr>Tạo kênh: Nhiệt độ, độ ẩm (tt)</vt:lpstr>
      <vt:lpstr>Giao diện quản lý kênh.</vt:lpstr>
      <vt:lpstr>Giao diện quản lý kênh (tt)</vt:lpstr>
      <vt:lpstr>Tạo thông tin kết nối thiết bị với kênh</vt:lpstr>
      <vt:lpstr>MQTT kết nối giữa 8266 và cloud</vt:lpstr>
      <vt:lpstr>Thông tin MQTT kết nối giữa 8266 và cloud(tt)</vt:lpstr>
      <vt:lpstr>kết nối giữa ESP8266 và cloud (API)</vt:lpstr>
      <vt:lpstr>Khai báo MQTT secrets</vt:lpstr>
      <vt:lpstr>Khai báo thư viện</vt:lpstr>
      <vt:lpstr>Qúa trình nạp coding</vt:lpstr>
      <vt:lpstr>Kết quả giám sát được nhiệt độ và độ ẩm https://thingspeak.com/channels/1848057</vt:lpstr>
      <vt:lpstr>IFTTT - Khai báo sự kiện gửi email; và giao tiếp Cloud</vt:lpstr>
      <vt:lpstr>Dịch vụ tin nhắn</vt:lpstr>
      <vt:lpstr>Dịch vụ tin nhắn</vt:lpstr>
      <vt:lpstr>Khai báo tên dịch vụ tin nhắn</vt:lpstr>
      <vt:lpstr>Thông báo qua email</vt:lpstr>
      <vt:lpstr>Thông báo qua email</vt:lpstr>
      <vt:lpstr>Thông tin email nhận cảnh báo</vt:lpstr>
      <vt:lpstr>Cloud -Thiết lập cảnh báo email tự động https://maker.ifttt.com/trigger/notify_tem_hum/with/key/m7MiAnpfhcPQuCHhgvelE1jEw8f3Q3Wbd2PrV36FFKE</vt:lpstr>
      <vt:lpstr>Thiết lập cảnh báo (tt) https://maker.ifttt.com/trigger/notify_tem_hum/with/key/m7MiAnpfhcPQuCHhgvelE1jEw8f3Q3Wbd2PrV36FFKE</vt:lpstr>
      <vt:lpstr>Kết quả: - Gửi cảnh báo email tự động khi sự kiện nhiệt độ hoặc độ ẩm vượt ngưỡng - Phát ra loa cảnh báo cháy qua môi trường mạng không dây. 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Môn học: IoT và Ứng dụng</dc:title>
  <dc:creator>Minh Linh</dc:creator>
  <cp:lastModifiedBy>vy</cp:lastModifiedBy>
  <cp:revision>113</cp:revision>
  <dcterms:created xsi:type="dcterms:W3CDTF">2025-09-06T06:06:05Z</dcterms:created>
  <dcterms:modified xsi:type="dcterms:W3CDTF">2025-09-06T06:06:05Z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